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49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871f76c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4871f76c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871f76c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871f76c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871f76c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4871f76c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4871f76c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4871f76c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4871f76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4871f76c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4871f76c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4871f76c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871f76c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871f76c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871f76c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871f76c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871f76c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871f76c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4871f76c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4871f76c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871f76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871f76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871f76c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871f76c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871f76c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871f76c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871f76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871f76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4871f76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4871f76c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871f76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871f76c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871f76c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871f76c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871f76c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871f76c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871f76c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871f76c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4871f76c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4871f76c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Vocabulary in Russian Textbooks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that almost wasn’t, and still might not be…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O’Brien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April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initial RQs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born out realistically?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are the proportions of high-low frequency words/collocations being targeted according to level?</a:t>
            </a:r>
            <a:endParaRPr/>
          </a:p>
          <a:p>
            <a:pPr marL="9144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Pedagogically, it makes sense to target the items that students will </a:t>
            </a:r>
            <a:r>
              <a:rPr lang="en" i="1"/>
              <a:t>need</a:t>
            </a:r>
            <a:r>
              <a:rPr lang="en"/>
              <a:t> to understand early, thoroughly and broadly</a:t>
            </a:r>
            <a:endParaRPr/>
          </a:p>
          <a:p>
            <a:pPr marL="1371600" lvl="1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Low frequency band (Highly frequent) items both likely and expected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these proportions change according to level?</a:t>
            </a:r>
            <a:endParaRPr/>
          </a:p>
          <a:p>
            <a:pPr marL="9144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students’ proficiency increases we expect lexical diversity to increase (in fact that is a measure of increased proficiency)</a:t>
            </a:r>
            <a:endParaRPr/>
          </a:p>
          <a:p>
            <a:pPr marL="1371600" lvl="1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Thus an increased proportion of high frequency band (Infrequent) items is anticipated and desired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51" y="-59975"/>
            <a:ext cx="1905574" cy="189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!Spoiler Alert!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2868150" y="3118550"/>
            <a:ext cx="34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didn’t answer these questions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75" y="2897000"/>
            <a:ext cx="2066474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#1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tried to use a package called pdfPlumber to read in the pdfs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Sounds logical right? Wrong.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tried to see what could be done with cyrillic encoding with this kind of package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Spoiler alert: it didn’t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setback for sure so time to come up with another plan…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356" y="2702275"/>
            <a:ext cx="2693299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#2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it turns out, you can copy and paste the pdfs to plain text :D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Except even once you do it’s far from perfect :(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slowly but surely we’re getting closer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00" y="2839850"/>
            <a:ext cx="3810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1601600" y="4014600"/>
            <a:ext cx="2504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Me when everything continually goes wrong</a:t>
            </a:r>
            <a:endParaRPr sz="900"/>
          </a:p>
        </p:txBody>
      </p:sp>
      <p:cxnSp>
        <p:nvCxnSpPr>
          <p:cNvPr id="141" name="Google Shape;141;p25"/>
          <p:cNvCxnSpPr>
            <a:stCxn id="140" idx="2"/>
            <a:endCxn id="138" idx="2"/>
          </p:cNvCxnSpPr>
          <p:nvPr/>
        </p:nvCxnSpPr>
        <p:spPr>
          <a:xfrm rot="-5400000" flipH="1">
            <a:off x="3597350" y="3594300"/>
            <a:ext cx="231300" cy="1718100"/>
          </a:xfrm>
          <a:prstGeom prst="curvedConnector3">
            <a:avLst>
              <a:gd name="adj1" fmla="val 2028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(show files)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Contending with junk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Here is where my best friends came 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Commandline + Grep &lt;3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(show console)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#3 - My progress thus far 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cleaner data I was able to read the files into jupyter nb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was able to split on \n line and create dictionary lists (check)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used regex to take out the page info I didn’t need (most of it)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converted my lists to data frames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Split on the ‘-’ character used to delineate entry from translation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Extended that split info into two labeled columns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Broadcast textbook level label as a new column for each data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Combined, dropped na rows, and sorted based on Russian entry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17F7C-E1E5-4932-A038-2008C36F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" y="404953"/>
            <a:ext cx="7449483" cy="43335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wait, there’s more (bad news)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frequency list I was able to procure, unfortunately, is built on inflected forms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don’t have the time or resources to create lemmatized lists of my data or the frequency data to make any conclusions in that way…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Shit happens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0" y="2375250"/>
            <a:ext cx="5108224" cy="267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come in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think there is a way that I could use morphological material I can find on line to define a function using regex to return a part of speech tag for each entry?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 verbs end in a handful of ways in Russian ить|ыть|ать|ять|еть|сти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 adverbs end in o and that tends also to be a neuter noun marker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 way to use regex to match specifically with the end of a line?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the entries are collocates so if its a adj + noun collocate I need to make the entry for the head - this is not an issue for front headed collocates like predicate + argument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it be ok to just label manually, then run my stats?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B9314-141B-427B-9104-36B5E9E3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8CEC-F13D-4A18-8BD6-F4C1D9A4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09575"/>
            <a:ext cx="457200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 use? KUDYMA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70121"/>
            <a:ext cx="2562650" cy="33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653" y="1170125"/>
            <a:ext cx="2336243" cy="3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600" y="1170125"/>
            <a:ext cx="2524695" cy="330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>
            <a:stCxn id="66" idx="2"/>
            <a:endCxn id="67" idx="2"/>
          </p:cNvCxnSpPr>
          <p:nvPr/>
        </p:nvCxnSpPr>
        <p:spPr>
          <a:xfrm rot="-5400000" flipH="1">
            <a:off x="3068121" y="2999321"/>
            <a:ext cx="600" cy="2950800"/>
          </a:xfrm>
          <a:prstGeom prst="curvedConnector3">
            <a:avLst>
              <a:gd name="adj1" fmla="val 903465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5"/>
          <p:cNvCxnSpPr>
            <a:stCxn id="67" idx="0"/>
            <a:endCxn id="68" idx="0"/>
          </p:cNvCxnSpPr>
          <p:nvPr/>
        </p:nvCxnSpPr>
        <p:spPr>
          <a:xfrm rot="-5400000" flipH="1">
            <a:off x="6056525" y="-342625"/>
            <a:ext cx="600" cy="3026100"/>
          </a:xfrm>
          <a:prstGeom prst="curvedConnector3">
            <a:avLst>
              <a:gd name="adj1" fmla="val -6096670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had in a readily accessible format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70121"/>
            <a:ext cx="2562650" cy="33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653" y="1170125"/>
            <a:ext cx="2336243" cy="3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600" y="1170125"/>
            <a:ext cx="2524695" cy="330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232825" y="1058325"/>
            <a:ext cx="2772900" cy="357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6"/>
          <p:cNvCxnSpPr/>
          <p:nvPr/>
        </p:nvCxnSpPr>
        <p:spPr>
          <a:xfrm flipH="1">
            <a:off x="91825" y="970225"/>
            <a:ext cx="2913900" cy="370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the Data - in PDFs no less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46859"/>
          <a:stretch/>
        </p:blipFill>
        <p:spPr>
          <a:xfrm>
            <a:off x="495125" y="1247725"/>
            <a:ext cx="4108400" cy="310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45411"/>
          <a:stretch/>
        </p:blipFill>
        <p:spPr>
          <a:xfrm>
            <a:off x="4427775" y="1219494"/>
            <a:ext cx="4190225" cy="32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thoughts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you ever looked in a textbook and thought,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“Why are they teaching that?”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of targeted vocab is “useful?”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“usefulness” be operationalized?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vocab “useful” across levels?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600" y="1516950"/>
            <a:ext cx="4835400" cy="36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Learner proficiency vis. Lexical development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Frequency plays an effect on the development of learner language proficiencies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wild, words are used with differing frequency -&gt;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often has an effect on: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ease with which lexical items are acquired (although classroom frequency =/= rw frequency)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Lexical diversity at different levels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Ostensibly, lower level learner vocab should have greater proportion of frequent words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level learner vocab should have increased proportion of less frequent words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like a great project, right?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12" y="1017725"/>
            <a:ext cx="5498575" cy="36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724</Words>
  <Application>Microsoft Office PowerPoint</Application>
  <PresentationFormat>On-screen Show (16:9)</PresentationFormat>
  <Paragraphs>75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Targeted Vocabulary in Russian Textbooks</vt:lpstr>
      <vt:lpstr>Background</vt:lpstr>
      <vt:lpstr>What is in use? KUDYMA</vt:lpstr>
      <vt:lpstr>What I had in a readily accessible format</vt:lpstr>
      <vt:lpstr>Examples of the Data - in PDFs no less</vt:lpstr>
      <vt:lpstr>Guiding thoughts</vt:lpstr>
      <vt:lpstr>Hypotheses</vt:lpstr>
      <vt:lpstr>Sounds like a great project, right?</vt:lpstr>
      <vt:lpstr>Wrong</vt:lpstr>
      <vt:lpstr>My initial RQs</vt:lpstr>
      <vt:lpstr>!Spoiler Alert!</vt:lpstr>
      <vt:lpstr>Attempt #1</vt:lpstr>
      <vt:lpstr>Attempt #2</vt:lpstr>
      <vt:lpstr>Examples</vt:lpstr>
      <vt:lpstr>Contending with junk</vt:lpstr>
      <vt:lpstr>Attempt #3 - My progress thus far </vt:lpstr>
      <vt:lpstr>PowerPoint Presentation</vt:lpstr>
      <vt:lpstr>But wait, there’s more (bad news)</vt:lpstr>
      <vt:lpstr>Where you come in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Targeted Vocabulary in Russian Textbooks</dc:title>
  <dc:creator>Michael O'Brien</dc:creator>
  <cp:lastModifiedBy>Michael O'Brien</cp:lastModifiedBy>
  <cp:revision>2</cp:revision>
  <dcterms:modified xsi:type="dcterms:W3CDTF">2022-04-14T19:44:47Z</dcterms:modified>
</cp:coreProperties>
</file>